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81C9E"/>
          </a:solidFill>
          <a:ln/>
        </p:spPr>
      </p:sp>
      <p:sp>
        <p:nvSpPr>
          <p:cNvPr id="3" name="Shape 1"/>
          <p:cNvSpPr/>
          <p:nvPr/>
        </p:nvSpPr>
        <p:spPr>
          <a:xfrm>
            <a:off x="0" y="0"/>
            <a:ext cx="14630400" cy="8229600"/>
          </a:xfrm>
          <a:prstGeom prst="rect">
            <a:avLst/>
          </a:prstGeom>
          <a:solidFill>
            <a:srgbClr val="0D0A2C">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93790" y="3054429"/>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Hate Speech Detection Using Machine Learning</a:t>
            </a:r>
            <a:endParaRPr lang="en-US" sz="4450" dirty="0"/>
          </a:p>
        </p:txBody>
      </p:sp>
      <p:sp>
        <p:nvSpPr>
          <p:cNvPr id="5" name="Text 2"/>
          <p:cNvSpPr/>
          <p:nvPr/>
        </p:nvSpPr>
        <p:spPr>
          <a:xfrm>
            <a:off x="793790" y="481214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Presented by Shreyansh Kumar Jha &amp; Shaunak Chalsey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760095" y="597218"/>
            <a:ext cx="7623810" cy="1357313"/>
          </a:xfrm>
          <a:prstGeom prst="rect">
            <a:avLst/>
          </a:prstGeom>
          <a:noFill/>
          <a:ln/>
        </p:spPr>
        <p:txBody>
          <a:bodyPr wrap="square" lIns="0" tIns="0" rIns="0" bIns="0" rtlCol="0" anchor="t"/>
          <a:lstStyle/>
          <a:p>
            <a:pPr algn="l" indent="0" marL="0">
              <a:lnSpc>
                <a:spcPts val="5300"/>
              </a:lnSpc>
              <a:buNone/>
            </a:pPr>
            <a:r>
              <a:rPr lang="en-US" sz="4250" dirty="0">
                <a:solidFill>
                  <a:srgbClr val="F2F0F4"/>
                </a:solidFill>
                <a:latin typeface="Montserrat" pitchFamily="34" charset="0"/>
                <a:ea typeface="Montserrat" pitchFamily="34" charset="-122"/>
                <a:cs typeface="Montserrat" pitchFamily="34" charset="-120"/>
              </a:rPr>
              <a:t>The Growing Threat of Hate Speech</a:t>
            </a:r>
            <a:endParaRPr lang="en-US" sz="4250" dirty="0"/>
          </a:p>
        </p:txBody>
      </p:sp>
      <p:sp>
        <p:nvSpPr>
          <p:cNvPr id="4" name="Text 1"/>
          <p:cNvSpPr/>
          <p:nvPr/>
        </p:nvSpPr>
        <p:spPr>
          <a:xfrm>
            <a:off x="760095" y="2280285"/>
            <a:ext cx="7623810" cy="1737122"/>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Hate speech on social media is increasing, leading to online toxicity and real-world consequences. Manual moderation is slow and subjective, making it hard to detect sarcasm, slang, and implicit hate speech. AI models may struggle with bias and context. An automated AI-based solution is needed to improve detection accuracy.</a:t>
            </a:r>
            <a:endParaRPr lang="en-US" sz="1700" dirty="0"/>
          </a:p>
        </p:txBody>
      </p:sp>
      <p:sp>
        <p:nvSpPr>
          <p:cNvPr id="5" name="Shape 2"/>
          <p:cNvSpPr/>
          <p:nvPr/>
        </p:nvSpPr>
        <p:spPr>
          <a:xfrm>
            <a:off x="760095" y="4506039"/>
            <a:ext cx="488633" cy="488633"/>
          </a:xfrm>
          <a:prstGeom prst="roundRect">
            <a:avLst>
              <a:gd name="adj" fmla="val 18667"/>
            </a:avLst>
          </a:prstGeom>
          <a:solidFill>
            <a:srgbClr val="31136C"/>
          </a:solidFill>
          <a:ln w="7620">
            <a:solidFill>
              <a:srgbClr val="4A2C85"/>
            </a:solidFill>
            <a:prstDash val="solid"/>
          </a:ln>
        </p:spPr>
      </p:sp>
      <p:pic>
        <p:nvPicPr>
          <p:cNvPr id="6" name="Image 1" descr="preencoded.png">    </p:cNvPr>
          <p:cNvPicPr>
            <a:picLocks noChangeAspect="1"/>
          </p:cNvPicPr>
          <p:nvPr/>
        </p:nvPicPr>
        <p:blipFill>
          <a:blip r:embed="rId2"/>
          <a:stretch>
            <a:fillRect/>
          </a:stretch>
        </p:blipFill>
        <p:spPr>
          <a:xfrm>
            <a:off x="841534" y="4546759"/>
            <a:ext cx="325755" cy="407194"/>
          </a:xfrm>
          <a:prstGeom prst="rect">
            <a:avLst/>
          </a:prstGeom>
        </p:spPr>
      </p:pic>
      <p:sp>
        <p:nvSpPr>
          <p:cNvPr id="7" name="Text 3"/>
          <p:cNvSpPr/>
          <p:nvPr/>
        </p:nvSpPr>
        <p:spPr>
          <a:xfrm>
            <a:off x="1465898" y="4506039"/>
            <a:ext cx="2997518" cy="678656"/>
          </a:xfrm>
          <a:prstGeom prst="rect">
            <a:avLst/>
          </a:prstGeom>
          <a:noFill/>
          <a:ln/>
        </p:spPr>
        <p:txBody>
          <a:bodyPr wrap="squar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Increasing Hate Speech</a:t>
            </a:r>
            <a:endParaRPr lang="en-US" sz="2100" dirty="0"/>
          </a:p>
        </p:txBody>
      </p:sp>
      <p:sp>
        <p:nvSpPr>
          <p:cNvPr id="8" name="Text 4"/>
          <p:cNvSpPr/>
          <p:nvPr/>
        </p:nvSpPr>
        <p:spPr>
          <a:xfrm>
            <a:off x="1465898" y="5314950"/>
            <a:ext cx="2997518" cy="1042273"/>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The rise of hate speech online necessitates effective solutions.</a:t>
            </a:r>
            <a:endParaRPr lang="en-US" sz="1700" dirty="0"/>
          </a:p>
        </p:txBody>
      </p:sp>
      <p:sp>
        <p:nvSpPr>
          <p:cNvPr id="9" name="Shape 5"/>
          <p:cNvSpPr/>
          <p:nvPr/>
        </p:nvSpPr>
        <p:spPr>
          <a:xfrm>
            <a:off x="4680585" y="4506039"/>
            <a:ext cx="488633" cy="488633"/>
          </a:xfrm>
          <a:prstGeom prst="roundRect">
            <a:avLst>
              <a:gd name="adj" fmla="val 18667"/>
            </a:avLst>
          </a:prstGeom>
          <a:solidFill>
            <a:srgbClr val="31136C"/>
          </a:solidFill>
          <a:ln w="7620">
            <a:solidFill>
              <a:srgbClr val="4A2C85"/>
            </a:solidFill>
            <a:prstDash val="solid"/>
          </a:ln>
        </p:spPr>
      </p:sp>
      <p:pic>
        <p:nvPicPr>
          <p:cNvPr id="10" name="Image 2" descr="preencoded.png">    </p:cNvPr>
          <p:cNvPicPr>
            <a:picLocks noChangeAspect="1"/>
          </p:cNvPicPr>
          <p:nvPr/>
        </p:nvPicPr>
        <p:blipFill>
          <a:blip r:embed="rId3"/>
          <a:stretch>
            <a:fillRect/>
          </a:stretch>
        </p:blipFill>
        <p:spPr>
          <a:xfrm>
            <a:off x="4762024" y="4546759"/>
            <a:ext cx="325755" cy="407194"/>
          </a:xfrm>
          <a:prstGeom prst="rect">
            <a:avLst/>
          </a:prstGeom>
        </p:spPr>
      </p:pic>
      <p:sp>
        <p:nvSpPr>
          <p:cNvPr id="11" name="Text 6"/>
          <p:cNvSpPr/>
          <p:nvPr/>
        </p:nvSpPr>
        <p:spPr>
          <a:xfrm>
            <a:off x="5386388" y="4506039"/>
            <a:ext cx="2997518" cy="678656"/>
          </a:xfrm>
          <a:prstGeom prst="rect">
            <a:avLst/>
          </a:prstGeom>
          <a:noFill/>
          <a:ln/>
        </p:spPr>
        <p:txBody>
          <a:bodyPr wrap="squar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Challenges in Detection</a:t>
            </a:r>
            <a:endParaRPr lang="en-US" sz="2100" dirty="0"/>
          </a:p>
        </p:txBody>
      </p:sp>
      <p:sp>
        <p:nvSpPr>
          <p:cNvPr id="12" name="Text 7"/>
          <p:cNvSpPr/>
          <p:nvPr/>
        </p:nvSpPr>
        <p:spPr>
          <a:xfrm>
            <a:off x="5386388" y="5314950"/>
            <a:ext cx="2997518" cy="694849"/>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Traditional methods struggle with nuances in language.</a:t>
            </a:r>
            <a:endParaRPr lang="en-US" sz="1700" dirty="0"/>
          </a:p>
        </p:txBody>
      </p:sp>
      <p:sp>
        <p:nvSpPr>
          <p:cNvPr id="13" name="Shape 8"/>
          <p:cNvSpPr/>
          <p:nvPr/>
        </p:nvSpPr>
        <p:spPr>
          <a:xfrm>
            <a:off x="760095" y="6818709"/>
            <a:ext cx="488633" cy="488633"/>
          </a:xfrm>
          <a:prstGeom prst="roundRect">
            <a:avLst>
              <a:gd name="adj" fmla="val 18667"/>
            </a:avLst>
          </a:prstGeom>
          <a:solidFill>
            <a:srgbClr val="31136C"/>
          </a:solidFill>
          <a:ln w="7620">
            <a:solidFill>
              <a:srgbClr val="4A2C85"/>
            </a:solidFill>
            <a:prstDash val="solid"/>
          </a:ln>
        </p:spPr>
      </p:sp>
      <p:pic>
        <p:nvPicPr>
          <p:cNvPr id="14" name="Image 3" descr="preencoded.png">    </p:cNvPr>
          <p:cNvPicPr>
            <a:picLocks noChangeAspect="1"/>
          </p:cNvPicPr>
          <p:nvPr/>
        </p:nvPicPr>
        <p:blipFill>
          <a:blip r:embed="rId4"/>
          <a:stretch>
            <a:fillRect/>
          </a:stretch>
        </p:blipFill>
        <p:spPr>
          <a:xfrm>
            <a:off x="841534" y="6859429"/>
            <a:ext cx="325755" cy="407194"/>
          </a:xfrm>
          <a:prstGeom prst="rect">
            <a:avLst/>
          </a:prstGeom>
        </p:spPr>
      </p:pic>
      <p:sp>
        <p:nvSpPr>
          <p:cNvPr id="15" name="Text 9"/>
          <p:cNvSpPr/>
          <p:nvPr/>
        </p:nvSpPr>
        <p:spPr>
          <a:xfrm>
            <a:off x="1465898" y="6818709"/>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Need for AI</a:t>
            </a:r>
            <a:endParaRPr lang="en-US" sz="2100" dirty="0"/>
          </a:p>
        </p:txBody>
      </p:sp>
      <p:sp>
        <p:nvSpPr>
          <p:cNvPr id="16" name="Text 10"/>
          <p:cNvSpPr/>
          <p:nvPr/>
        </p:nvSpPr>
        <p:spPr>
          <a:xfrm>
            <a:off x="1465898" y="7288292"/>
            <a:ext cx="6918008" cy="347424"/>
          </a:xfrm>
          <a:prstGeom prst="rect">
            <a:avLst/>
          </a:prstGeom>
          <a:noFill/>
          <a:ln/>
        </p:spPr>
        <p:txBody>
          <a:bodyPr wrap="non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Automated solutions can improve accuracy and efficiency.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6545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How Machine Learning Can Help</a:t>
            </a:r>
            <a:endParaRPr lang="en-US" sz="4450" dirty="0"/>
          </a:p>
        </p:txBody>
      </p:sp>
      <p:sp>
        <p:nvSpPr>
          <p:cNvPr id="4" name="Text 1"/>
          <p:cNvSpPr/>
          <p:nvPr/>
        </p:nvSpPr>
        <p:spPr>
          <a:xfrm>
            <a:off x="6280190" y="252317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Natural Language Processing (NLP) is used to analyze and classify text. Supervised Learning models (SVM, Decision Trees, Neural Networks) help detect hate speech, while Deep Learning models (LSTM, BERT) improve contextual understanding.</a:t>
            </a:r>
            <a:endParaRPr lang="en-US" sz="1750" dirty="0"/>
          </a:p>
        </p:txBody>
      </p:sp>
      <p:sp>
        <p:nvSpPr>
          <p:cNvPr id="5" name="Shape 2"/>
          <p:cNvSpPr/>
          <p:nvPr/>
        </p:nvSpPr>
        <p:spPr>
          <a:xfrm>
            <a:off x="6280190" y="4229933"/>
            <a:ext cx="3664863" cy="1685092"/>
          </a:xfrm>
          <a:prstGeom prst="roundRect">
            <a:avLst>
              <a:gd name="adj" fmla="val 5654"/>
            </a:avLst>
          </a:prstGeom>
          <a:solidFill>
            <a:srgbClr val="31136C"/>
          </a:solidFill>
          <a:ln w="7620">
            <a:solidFill>
              <a:srgbClr val="4A2C85"/>
            </a:solidFill>
            <a:prstDash val="solid"/>
          </a:ln>
        </p:spPr>
      </p:sp>
      <p:sp>
        <p:nvSpPr>
          <p:cNvPr id="6" name="Text 3"/>
          <p:cNvSpPr/>
          <p:nvPr/>
        </p:nvSpPr>
        <p:spPr>
          <a:xfrm>
            <a:off x="6514624" y="44643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NLP Analysis</a:t>
            </a:r>
            <a:endParaRPr lang="en-US" sz="2200" dirty="0"/>
          </a:p>
        </p:txBody>
      </p:sp>
      <p:sp>
        <p:nvSpPr>
          <p:cNvPr id="7" name="Text 4"/>
          <p:cNvSpPr/>
          <p:nvPr/>
        </p:nvSpPr>
        <p:spPr>
          <a:xfrm>
            <a:off x="6514624" y="495478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Analyzing text to identify hate speech patterns.</a:t>
            </a:r>
            <a:endParaRPr lang="en-US" sz="1750" dirty="0"/>
          </a:p>
        </p:txBody>
      </p:sp>
      <p:sp>
        <p:nvSpPr>
          <p:cNvPr id="8" name="Shape 5"/>
          <p:cNvSpPr/>
          <p:nvPr/>
        </p:nvSpPr>
        <p:spPr>
          <a:xfrm>
            <a:off x="10171867" y="4229933"/>
            <a:ext cx="3664863" cy="1685092"/>
          </a:xfrm>
          <a:prstGeom prst="roundRect">
            <a:avLst>
              <a:gd name="adj" fmla="val 5654"/>
            </a:avLst>
          </a:prstGeom>
          <a:solidFill>
            <a:srgbClr val="31136C"/>
          </a:solidFill>
          <a:ln w="7620">
            <a:solidFill>
              <a:srgbClr val="4A2C85"/>
            </a:solidFill>
            <a:prstDash val="solid"/>
          </a:ln>
        </p:spPr>
      </p:sp>
      <p:sp>
        <p:nvSpPr>
          <p:cNvPr id="9" name="Text 6"/>
          <p:cNvSpPr/>
          <p:nvPr/>
        </p:nvSpPr>
        <p:spPr>
          <a:xfrm>
            <a:off x="10406301" y="4464367"/>
            <a:ext cx="2915126"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Supervised Learning</a:t>
            </a:r>
            <a:endParaRPr lang="en-US" sz="2200" dirty="0"/>
          </a:p>
        </p:txBody>
      </p:sp>
      <p:sp>
        <p:nvSpPr>
          <p:cNvPr id="10" name="Text 7"/>
          <p:cNvSpPr/>
          <p:nvPr/>
        </p:nvSpPr>
        <p:spPr>
          <a:xfrm>
            <a:off x="10406301" y="495478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Using labeled data to train detection models.</a:t>
            </a:r>
            <a:endParaRPr lang="en-US" sz="1750" dirty="0"/>
          </a:p>
        </p:txBody>
      </p:sp>
      <p:sp>
        <p:nvSpPr>
          <p:cNvPr id="11" name="Shape 8"/>
          <p:cNvSpPr/>
          <p:nvPr/>
        </p:nvSpPr>
        <p:spPr>
          <a:xfrm>
            <a:off x="6280190" y="6141839"/>
            <a:ext cx="7556421" cy="1322189"/>
          </a:xfrm>
          <a:prstGeom prst="roundRect">
            <a:avLst>
              <a:gd name="adj" fmla="val 7205"/>
            </a:avLst>
          </a:prstGeom>
          <a:solidFill>
            <a:srgbClr val="31136C"/>
          </a:solidFill>
          <a:ln w="7620">
            <a:solidFill>
              <a:srgbClr val="4A2C85"/>
            </a:solidFill>
            <a:prstDash val="solid"/>
          </a:ln>
        </p:spPr>
      </p:sp>
      <p:sp>
        <p:nvSpPr>
          <p:cNvPr id="12" name="Text 9"/>
          <p:cNvSpPr/>
          <p:nvPr/>
        </p:nvSpPr>
        <p:spPr>
          <a:xfrm>
            <a:off x="6514624" y="63762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Deep Learning</a:t>
            </a:r>
            <a:endParaRPr lang="en-US" sz="2200" dirty="0"/>
          </a:p>
        </p:txBody>
      </p:sp>
      <p:sp>
        <p:nvSpPr>
          <p:cNvPr id="13" name="Text 10"/>
          <p:cNvSpPr/>
          <p:nvPr/>
        </p:nvSpPr>
        <p:spPr>
          <a:xfrm>
            <a:off x="6514624" y="686669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Improving context understanding with advanced models.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4361" y="591264"/>
            <a:ext cx="4584978" cy="539591"/>
          </a:xfrm>
          <a:prstGeom prst="rect">
            <a:avLst/>
          </a:prstGeom>
          <a:noFill/>
          <a:ln/>
        </p:spPr>
        <p:txBody>
          <a:bodyPr wrap="none" lIns="0" tIns="0" rIns="0" bIns="0" rtlCol="0" anchor="t"/>
          <a:lstStyle/>
          <a:p>
            <a:pPr algn="l" indent="0" marL="0">
              <a:lnSpc>
                <a:spcPts val="4200"/>
              </a:lnSpc>
              <a:buNone/>
            </a:pPr>
            <a:r>
              <a:rPr lang="en-US" sz="3350" dirty="0">
                <a:solidFill>
                  <a:srgbClr val="F2F0F4"/>
                </a:solidFill>
                <a:latin typeface="Montserrat" pitchFamily="34" charset="0"/>
                <a:ea typeface="Montserrat" pitchFamily="34" charset="-122"/>
                <a:cs typeface="Montserrat" pitchFamily="34" charset="-120"/>
              </a:rPr>
              <a:t>Step-by-Step Process</a:t>
            </a:r>
            <a:endParaRPr lang="en-US" sz="3350" dirty="0"/>
          </a:p>
        </p:txBody>
      </p:sp>
      <p:sp>
        <p:nvSpPr>
          <p:cNvPr id="3" name="Text 1"/>
          <p:cNvSpPr/>
          <p:nvPr/>
        </p:nvSpPr>
        <p:spPr>
          <a:xfrm>
            <a:off x="604361" y="1476137"/>
            <a:ext cx="13421678" cy="552450"/>
          </a:xfrm>
          <a:prstGeom prst="rect">
            <a:avLst/>
          </a:prstGeom>
          <a:noFill/>
          <a:ln/>
        </p:spPr>
        <p:txBody>
          <a:bodyPr wrap="squar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The process involves data collection, preprocessing (tokenization, stopword removal, stemming), feature extraction (TF-IDF, Word2Vec, BERT embeddings), model training &amp; testing (Logistic Regression, SVM, LSTM, and BERT), and evaluation &amp; optimization (Accuracy, Precision, Recall, and F1-score).</a:t>
            </a:r>
            <a:endParaRPr lang="en-US" sz="1350" dirty="0"/>
          </a:p>
        </p:txBody>
      </p:sp>
      <p:pic>
        <p:nvPicPr>
          <p:cNvPr id="4" name="Image 0" descr="preencoded.png">    </p:cNvPr>
          <p:cNvPicPr>
            <a:picLocks noChangeAspect="1"/>
          </p:cNvPicPr>
          <p:nvPr/>
        </p:nvPicPr>
        <p:blipFill>
          <a:blip r:embed="rId1"/>
          <a:stretch>
            <a:fillRect/>
          </a:stretch>
        </p:blipFill>
        <p:spPr>
          <a:xfrm>
            <a:off x="604361" y="2222778"/>
            <a:ext cx="863441" cy="1036082"/>
          </a:xfrm>
          <a:prstGeom prst="rect">
            <a:avLst/>
          </a:prstGeom>
        </p:spPr>
      </p:pic>
      <p:sp>
        <p:nvSpPr>
          <p:cNvPr id="5" name="Text 2"/>
          <p:cNvSpPr/>
          <p:nvPr/>
        </p:nvSpPr>
        <p:spPr>
          <a:xfrm>
            <a:off x="1726763" y="2395418"/>
            <a:ext cx="2158603" cy="269796"/>
          </a:xfrm>
          <a:prstGeom prst="rect">
            <a:avLst/>
          </a:prstGeom>
          <a:noFill/>
          <a:ln/>
        </p:spPr>
        <p:txBody>
          <a:bodyPr wrap="none" lIns="0" tIns="0" rIns="0" bIns="0" rtlCol="0" anchor="t"/>
          <a:lstStyle/>
          <a:p>
            <a:pPr algn="l" indent="0" marL="0">
              <a:lnSpc>
                <a:spcPts val="2100"/>
              </a:lnSpc>
              <a:buNone/>
            </a:pPr>
            <a:r>
              <a:rPr lang="en-US" sz="1650" dirty="0">
                <a:solidFill>
                  <a:srgbClr val="DCD7E5"/>
                </a:solidFill>
                <a:latin typeface="Montserrat" pitchFamily="34" charset="0"/>
                <a:ea typeface="Montserrat" pitchFamily="34" charset="-122"/>
                <a:cs typeface="Montserrat" pitchFamily="34" charset="-120"/>
              </a:rPr>
              <a:t>Data Collection</a:t>
            </a:r>
            <a:endParaRPr lang="en-US" sz="1650" dirty="0"/>
          </a:p>
        </p:txBody>
      </p:sp>
      <p:sp>
        <p:nvSpPr>
          <p:cNvPr id="6" name="Text 3"/>
          <p:cNvSpPr/>
          <p:nvPr/>
        </p:nvSpPr>
        <p:spPr>
          <a:xfrm>
            <a:off x="1726763" y="2768798"/>
            <a:ext cx="12299275" cy="276225"/>
          </a:xfrm>
          <a:prstGeom prst="rect">
            <a:avLst/>
          </a:prstGeom>
          <a:noFill/>
          <a:ln/>
        </p:spPr>
        <p:txBody>
          <a:bodyPr wrap="non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Gathering relevant datasets from social media platforms, research papers, and other sources to build a comprehensive training dataset.</a:t>
            </a:r>
            <a:endParaRPr lang="en-US" sz="1350" dirty="0"/>
          </a:p>
        </p:txBody>
      </p:sp>
      <p:pic>
        <p:nvPicPr>
          <p:cNvPr id="7" name="Image 1" descr="preencoded.png">    </p:cNvPr>
          <p:cNvPicPr>
            <a:picLocks noChangeAspect="1"/>
          </p:cNvPicPr>
          <p:nvPr/>
        </p:nvPicPr>
        <p:blipFill>
          <a:blip r:embed="rId2"/>
          <a:stretch>
            <a:fillRect/>
          </a:stretch>
        </p:blipFill>
        <p:spPr>
          <a:xfrm>
            <a:off x="604361" y="3258860"/>
            <a:ext cx="863441" cy="1036082"/>
          </a:xfrm>
          <a:prstGeom prst="rect">
            <a:avLst/>
          </a:prstGeom>
        </p:spPr>
      </p:pic>
      <p:sp>
        <p:nvSpPr>
          <p:cNvPr id="8" name="Text 4"/>
          <p:cNvSpPr/>
          <p:nvPr/>
        </p:nvSpPr>
        <p:spPr>
          <a:xfrm>
            <a:off x="1726763" y="3431500"/>
            <a:ext cx="2158603" cy="269796"/>
          </a:xfrm>
          <a:prstGeom prst="rect">
            <a:avLst/>
          </a:prstGeom>
          <a:noFill/>
          <a:ln/>
        </p:spPr>
        <p:txBody>
          <a:bodyPr wrap="none" lIns="0" tIns="0" rIns="0" bIns="0" rtlCol="0" anchor="t"/>
          <a:lstStyle/>
          <a:p>
            <a:pPr algn="l" indent="0" marL="0">
              <a:lnSpc>
                <a:spcPts val="2100"/>
              </a:lnSpc>
              <a:buNone/>
            </a:pPr>
            <a:r>
              <a:rPr lang="en-US" sz="1650" dirty="0">
                <a:solidFill>
                  <a:srgbClr val="DCD7E5"/>
                </a:solidFill>
                <a:latin typeface="Montserrat" pitchFamily="34" charset="0"/>
                <a:ea typeface="Montserrat" pitchFamily="34" charset="-122"/>
                <a:cs typeface="Montserrat" pitchFamily="34" charset="-120"/>
              </a:rPr>
              <a:t>Preprocessing</a:t>
            </a:r>
            <a:endParaRPr lang="en-US" sz="1650" dirty="0"/>
          </a:p>
        </p:txBody>
      </p:sp>
      <p:sp>
        <p:nvSpPr>
          <p:cNvPr id="9" name="Text 5"/>
          <p:cNvSpPr/>
          <p:nvPr/>
        </p:nvSpPr>
        <p:spPr>
          <a:xfrm>
            <a:off x="1726763" y="3804880"/>
            <a:ext cx="12299275" cy="276225"/>
          </a:xfrm>
          <a:prstGeom prst="rect">
            <a:avLst/>
          </a:prstGeom>
          <a:noFill/>
          <a:ln/>
        </p:spPr>
        <p:txBody>
          <a:bodyPr wrap="non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Cleaning and preparing the data by removing irrelevant characters, tokenizing text, removing stop words, and applying stemming techniques to normalize the text.</a:t>
            </a:r>
            <a:endParaRPr lang="en-US" sz="1350" dirty="0"/>
          </a:p>
        </p:txBody>
      </p:sp>
      <p:pic>
        <p:nvPicPr>
          <p:cNvPr id="10" name="Image 2" descr="preencoded.png">    </p:cNvPr>
          <p:cNvPicPr>
            <a:picLocks noChangeAspect="1"/>
          </p:cNvPicPr>
          <p:nvPr/>
        </p:nvPicPr>
        <p:blipFill>
          <a:blip r:embed="rId3"/>
          <a:stretch>
            <a:fillRect/>
          </a:stretch>
        </p:blipFill>
        <p:spPr>
          <a:xfrm>
            <a:off x="604361" y="4294942"/>
            <a:ext cx="863441" cy="1271111"/>
          </a:xfrm>
          <a:prstGeom prst="rect">
            <a:avLst/>
          </a:prstGeom>
        </p:spPr>
      </p:pic>
      <p:sp>
        <p:nvSpPr>
          <p:cNvPr id="11" name="Text 6"/>
          <p:cNvSpPr/>
          <p:nvPr/>
        </p:nvSpPr>
        <p:spPr>
          <a:xfrm>
            <a:off x="1726763" y="4467582"/>
            <a:ext cx="2158603" cy="269796"/>
          </a:xfrm>
          <a:prstGeom prst="rect">
            <a:avLst/>
          </a:prstGeom>
          <a:noFill/>
          <a:ln/>
        </p:spPr>
        <p:txBody>
          <a:bodyPr wrap="none" lIns="0" tIns="0" rIns="0" bIns="0" rtlCol="0" anchor="t"/>
          <a:lstStyle/>
          <a:p>
            <a:pPr algn="l" indent="0" marL="0">
              <a:lnSpc>
                <a:spcPts val="2100"/>
              </a:lnSpc>
              <a:buNone/>
            </a:pPr>
            <a:r>
              <a:rPr lang="en-US" sz="1650" dirty="0">
                <a:solidFill>
                  <a:srgbClr val="DCD7E5"/>
                </a:solidFill>
                <a:latin typeface="Montserrat" pitchFamily="34" charset="0"/>
                <a:ea typeface="Montserrat" pitchFamily="34" charset="-122"/>
                <a:cs typeface="Montserrat" pitchFamily="34" charset="-120"/>
              </a:rPr>
              <a:t>Feature Extraction</a:t>
            </a:r>
            <a:endParaRPr lang="en-US" sz="1650" dirty="0"/>
          </a:p>
        </p:txBody>
      </p:sp>
      <p:sp>
        <p:nvSpPr>
          <p:cNvPr id="12" name="Text 7"/>
          <p:cNvSpPr/>
          <p:nvPr/>
        </p:nvSpPr>
        <p:spPr>
          <a:xfrm>
            <a:off x="1726763" y="4840962"/>
            <a:ext cx="12299275" cy="552450"/>
          </a:xfrm>
          <a:prstGeom prst="rect">
            <a:avLst/>
          </a:prstGeom>
          <a:noFill/>
          <a:ln/>
        </p:spPr>
        <p:txBody>
          <a:bodyPr wrap="squar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Converting text data into numerical features using techniques like TF-IDF, Word2Vec, and BERT embeddings to represent the text in a format suitable for machine learning models.</a:t>
            </a:r>
            <a:endParaRPr lang="en-US" sz="1350" dirty="0"/>
          </a:p>
        </p:txBody>
      </p:sp>
      <p:pic>
        <p:nvPicPr>
          <p:cNvPr id="13" name="Image 3" descr="preencoded.png">    </p:cNvPr>
          <p:cNvPicPr>
            <a:picLocks noChangeAspect="1"/>
          </p:cNvPicPr>
          <p:nvPr/>
        </p:nvPicPr>
        <p:blipFill>
          <a:blip r:embed="rId4"/>
          <a:stretch>
            <a:fillRect/>
          </a:stretch>
        </p:blipFill>
        <p:spPr>
          <a:xfrm>
            <a:off x="604361" y="5566053"/>
            <a:ext cx="863441" cy="1036082"/>
          </a:xfrm>
          <a:prstGeom prst="rect">
            <a:avLst/>
          </a:prstGeom>
        </p:spPr>
      </p:pic>
      <p:sp>
        <p:nvSpPr>
          <p:cNvPr id="14" name="Text 8"/>
          <p:cNvSpPr/>
          <p:nvPr/>
        </p:nvSpPr>
        <p:spPr>
          <a:xfrm>
            <a:off x="1726763" y="5738693"/>
            <a:ext cx="2158603" cy="269796"/>
          </a:xfrm>
          <a:prstGeom prst="rect">
            <a:avLst/>
          </a:prstGeom>
          <a:noFill/>
          <a:ln/>
        </p:spPr>
        <p:txBody>
          <a:bodyPr wrap="none" lIns="0" tIns="0" rIns="0" bIns="0" rtlCol="0" anchor="t"/>
          <a:lstStyle/>
          <a:p>
            <a:pPr algn="l" indent="0" marL="0">
              <a:lnSpc>
                <a:spcPts val="2100"/>
              </a:lnSpc>
              <a:buNone/>
            </a:pPr>
            <a:r>
              <a:rPr lang="en-US" sz="1650" dirty="0">
                <a:solidFill>
                  <a:srgbClr val="DCD7E5"/>
                </a:solidFill>
                <a:latin typeface="Montserrat" pitchFamily="34" charset="0"/>
                <a:ea typeface="Montserrat" pitchFamily="34" charset="-122"/>
                <a:cs typeface="Montserrat" pitchFamily="34" charset="-120"/>
              </a:rPr>
              <a:t>Model Training</a:t>
            </a:r>
            <a:endParaRPr lang="en-US" sz="1650" dirty="0"/>
          </a:p>
        </p:txBody>
      </p:sp>
      <p:sp>
        <p:nvSpPr>
          <p:cNvPr id="15" name="Text 9"/>
          <p:cNvSpPr/>
          <p:nvPr/>
        </p:nvSpPr>
        <p:spPr>
          <a:xfrm>
            <a:off x="1726763" y="6112073"/>
            <a:ext cx="12299275" cy="276225"/>
          </a:xfrm>
          <a:prstGeom prst="rect">
            <a:avLst/>
          </a:prstGeom>
          <a:noFill/>
          <a:ln/>
        </p:spPr>
        <p:txBody>
          <a:bodyPr wrap="non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Training machine learning models such as Logistic Regression, SVM, LSTM, and BERT using the prepared data and features to detect hate speech patterns.</a:t>
            </a:r>
            <a:endParaRPr lang="en-US" sz="1350" dirty="0"/>
          </a:p>
        </p:txBody>
      </p:sp>
      <p:pic>
        <p:nvPicPr>
          <p:cNvPr id="16" name="Image 4" descr="preencoded.png">    </p:cNvPr>
          <p:cNvPicPr>
            <a:picLocks noChangeAspect="1"/>
          </p:cNvPicPr>
          <p:nvPr/>
        </p:nvPicPr>
        <p:blipFill>
          <a:blip r:embed="rId5"/>
          <a:stretch>
            <a:fillRect/>
          </a:stretch>
        </p:blipFill>
        <p:spPr>
          <a:xfrm>
            <a:off x="604361" y="6602135"/>
            <a:ext cx="863441" cy="1036082"/>
          </a:xfrm>
          <a:prstGeom prst="rect">
            <a:avLst/>
          </a:prstGeom>
        </p:spPr>
      </p:pic>
      <p:sp>
        <p:nvSpPr>
          <p:cNvPr id="17" name="Text 10"/>
          <p:cNvSpPr/>
          <p:nvPr/>
        </p:nvSpPr>
        <p:spPr>
          <a:xfrm>
            <a:off x="1726763" y="6774775"/>
            <a:ext cx="2158603" cy="269796"/>
          </a:xfrm>
          <a:prstGeom prst="rect">
            <a:avLst/>
          </a:prstGeom>
          <a:noFill/>
          <a:ln/>
        </p:spPr>
        <p:txBody>
          <a:bodyPr wrap="none" lIns="0" tIns="0" rIns="0" bIns="0" rtlCol="0" anchor="t"/>
          <a:lstStyle/>
          <a:p>
            <a:pPr algn="l" indent="0" marL="0">
              <a:lnSpc>
                <a:spcPts val="2100"/>
              </a:lnSpc>
              <a:buNone/>
            </a:pPr>
            <a:r>
              <a:rPr lang="en-US" sz="1650" dirty="0">
                <a:solidFill>
                  <a:srgbClr val="DCD7E5"/>
                </a:solidFill>
                <a:latin typeface="Montserrat" pitchFamily="34" charset="0"/>
                <a:ea typeface="Montserrat" pitchFamily="34" charset="-122"/>
                <a:cs typeface="Montserrat" pitchFamily="34" charset="-120"/>
              </a:rPr>
              <a:t>Evaluation</a:t>
            </a:r>
            <a:endParaRPr lang="en-US" sz="1650" dirty="0"/>
          </a:p>
        </p:txBody>
      </p:sp>
      <p:sp>
        <p:nvSpPr>
          <p:cNvPr id="18" name="Text 11"/>
          <p:cNvSpPr/>
          <p:nvPr/>
        </p:nvSpPr>
        <p:spPr>
          <a:xfrm>
            <a:off x="1726763" y="7148155"/>
            <a:ext cx="12299275" cy="276225"/>
          </a:xfrm>
          <a:prstGeom prst="rect">
            <a:avLst/>
          </a:prstGeom>
          <a:noFill/>
          <a:ln/>
        </p:spPr>
        <p:txBody>
          <a:bodyPr wrap="non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Assessing the performance of the trained models using metrics like Accuracy, Precision, Recall, and F1-score, and optimizing the models for better results.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34766"/>
            <a:ext cx="10884813"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Findings After Applying Our Approach</a:t>
            </a:r>
            <a:endParaRPr lang="en-US" sz="4450" dirty="0"/>
          </a:p>
        </p:txBody>
      </p:sp>
      <p:sp>
        <p:nvSpPr>
          <p:cNvPr id="3" name="Text 1"/>
          <p:cNvSpPr/>
          <p:nvPr/>
        </p:nvSpPr>
        <p:spPr>
          <a:xfrm>
            <a:off x="793790" y="309717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ML Models (SVM, Decision Tree) achieved ~80% accuracy but struggled with sarcasm, while Deep Learning models (LSTM, BERT) achieved 90-95% accuracy with better contextual understanding. A hybrid approach improved performance by 6%, reducing misclassification.</a:t>
            </a:r>
            <a:endParaRPr lang="en-US" sz="1750" dirty="0"/>
          </a:p>
        </p:txBody>
      </p:sp>
      <p:sp>
        <p:nvSpPr>
          <p:cNvPr id="4" name="Text 2"/>
          <p:cNvSpPr/>
          <p:nvPr/>
        </p:nvSpPr>
        <p:spPr>
          <a:xfrm>
            <a:off x="793790" y="4554379"/>
            <a:ext cx="4120753"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80%</a:t>
            </a:r>
            <a:endParaRPr lang="en-US" sz="5850" dirty="0"/>
          </a:p>
        </p:txBody>
      </p:sp>
      <p:sp>
        <p:nvSpPr>
          <p:cNvPr id="5" name="Text 3"/>
          <p:cNvSpPr/>
          <p:nvPr/>
        </p:nvSpPr>
        <p:spPr>
          <a:xfrm>
            <a:off x="1403152" y="5586174"/>
            <a:ext cx="2902029"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ML Models Accuracy</a:t>
            </a:r>
            <a:endParaRPr lang="en-US" sz="2200" dirty="0"/>
          </a:p>
        </p:txBody>
      </p:sp>
      <p:sp>
        <p:nvSpPr>
          <p:cNvPr id="6" name="Text 4"/>
          <p:cNvSpPr/>
          <p:nvPr/>
        </p:nvSpPr>
        <p:spPr>
          <a:xfrm>
            <a:off x="5254704" y="4554379"/>
            <a:ext cx="4120872"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90-95%</a:t>
            </a:r>
            <a:endParaRPr lang="en-US" sz="5850" dirty="0"/>
          </a:p>
        </p:txBody>
      </p:sp>
      <p:sp>
        <p:nvSpPr>
          <p:cNvPr id="7" name="Text 5"/>
          <p:cNvSpPr/>
          <p:nvPr/>
        </p:nvSpPr>
        <p:spPr>
          <a:xfrm>
            <a:off x="5579864" y="5586174"/>
            <a:ext cx="3470434"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Deep Learning Accuracy</a:t>
            </a:r>
            <a:endParaRPr lang="en-US" sz="2200" dirty="0"/>
          </a:p>
        </p:txBody>
      </p:sp>
      <p:sp>
        <p:nvSpPr>
          <p:cNvPr id="8" name="Text 6"/>
          <p:cNvSpPr/>
          <p:nvPr/>
        </p:nvSpPr>
        <p:spPr>
          <a:xfrm>
            <a:off x="9715738" y="4554379"/>
            <a:ext cx="4120753"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6%</a:t>
            </a:r>
            <a:endParaRPr lang="en-US" sz="5850" dirty="0"/>
          </a:p>
        </p:txBody>
      </p:sp>
      <p:sp>
        <p:nvSpPr>
          <p:cNvPr id="9" name="Text 7"/>
          <p:cNvSpPr/>
          <p:nvPr/>
        </p:nvSpPr>
        <p:spPr>
          <a:xfrm>
            <a:off x="9715738" y="5586174"/>
            <a:ext cx="4120753" cy="708660"/>
          </a:xfrm>
          <a:prstGeom prst="rect">
            <a:avLst/>
          </a:prstGeom>
          <a:noFill/>
          <a:ln/>
        </p:spPr>
        <p:txBody>
          <a:bodyPr wrap="squar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Hybrid Approach Improvement</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15584"/>
            <a:ext cx="1054358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Issues Faced During Implementation</a:t>
            </a:r>
            <a:endParaRPr lang="en-US" sz="4450" dirty="0"/>
          </a:p>
        </p:txBody>
      </p:sp>
      <p:sp>
        <p:nvSpPr>
          <p:cNvPr id="3" name="Text 1"/>
          <p:cNvSpPr/>
          <p:nvPr/>
        </p:nvSpPr>
        <p:spPr>
          <a:xfrm>
            <a:off x="793790" y="297799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Difficulties include detecting implicit hate speech (sarcasm, coded language), bias in AI models, high computational cost of deep learning, and the challenge of real-time moderation for millions of posts.</a:t>
            </a:r>
            <a:endParaRPr lang="en-US" sz="1750" dirty="0"/>
          </a:p>
        </p:txBody>
      </p:sp>
      <p:sp>
        <p:nvSpPr>
          <p:cNvPr id="4" name="Text 2"/>
          <p:cNvSpPr/>
          <p:nvPr/>
        </p:nvSpPr>
        <p:spPr>
          <a:xfrm>
            <a:off x="793790" y="4185761"/>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Implicit Hate Speech</a:t>
            </a:r>
            <a:endParaRPr lang="en-US" sz="2200" dirty="0"/>
          </a:p>
        </p:txBody>
      </p:sp>
      <p:sp>
        <p:nvSpPr>
          <p:cNvPr id="5" name="Text 3"/>
          <p:cNvSpPr/>
          <p:nvPr/>
        </p:nvSpPr>
        <p:spPr>
          <a:xfrm>
            <a:off x="793790" y="5121235"/>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Sarcasm and coded language are difficult to detect.</a:t>
            </a:r>
            <a:endParaRPr lang="en-US" sz="1750" dirty="0"/>
          </a:p>
        </p:txBody>
      </p:sp>
      <p:sp>
        <p:nvSpPr>
          <p:cNvPr id="6" name="Text 4"/>
          <p:cNvSpPr/>
          <p:nvPr/>
        </p:nvSpPr>
        <p:spPr>
          <a:xfrm>
            <a:off x="4200406" y="41857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Bias in AI</a:t>
            </a:r>
            <a:endParaRPr lang="en-US" sz="2200" dirty="0"/>
          </a:p>
        </p:txBody>
      </p:sp>
      <p:sp>
        <p:nvSpPr>
          <p:cNvPr id="7" name="Text 5"/>
          <p:cNvSpPr/>
          <p:nvPr/>
        </p:nvSpPr>
        <p:spPr>
          <a:xfrm>
            <a:off x="4200406" y="4766905"/>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Models may favor specific patterns, leading to misclassification.</a:t>
            </a:r>
            <a:endParaRPr lang="en-US" sz="1750" dirty="0"/>
          </a:p>
        </p:txBody>
      </p:sp>
      <p:sp>
        <p:nvSpPr>
          <p:cNvPr id="8" name="Text 6"/>
          <p:cNvSpPr/>
          <p:nvPr/>
        </p:nvSpPr>
        <p:spPr>
          <a:xfrm>
            <a:off x="7607022" y="4185761"/>
            <a:ext cx="2835473"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Computational Cost</a:t>
            </a:r>
            <a:endParaRPr lang="en-US" sz="2200" dirty="0"/>
          </a:p>
        </p:txBody>
      </p:sp>
      <p:sp>
        <p:nvSpPr>
          <p:cNvPr id="9" name="Text 7"/>
          <p:cNvSpPr/>
          <p:nvPr/>
        </p:nvSpPr>
        <p:spPr>
          <a:xfrm>
            <a:off x="7607022" y="4766905"/>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Deep learning requires significant resources.</a:t>
            </a:r>
            <a:endParaRPr lang="en-US" sz="1750" dirty="0"/>
          </a:p>
        </p:txBody>
      </p:sp>
      <p:sp>
        <p:nvSpPr>
          <p:cNvPr id="10" name="Text 8"/>
          <p:cNvSpPr/>
          <p:nvPr/>
        </p:nvSpPr>
        <p:spPr>
          <a:xfrm>
            <a:off x="11013638" y="4185761"/>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Real-time Moderation</a:t>
            </a:r>
            <a:endParaRPr lang="en-US" sz="2200" dirty="0"/>
          </a:p>
        </p:txBody>
      </p:sp>
      <p:sp>
        <p:nvSpPr>
          <p:cNvPr id="11" name="Text 9"/>
          <p:cNvSpPr/>
          <p:nvPr/>
        </p:nvSpPr>
        <p:spPr>
          <a:xfrm>
            <a:off x="11013638" y="5121235"/>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Processing millions of posts quickly is a challenge.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9383" y="613053"/>
            <a:ext cx="11073408" cy="695920"/>
          </a:xfrm>
          <a:prstGeom prst="rect">
            <a:avLst/>
          </a:prstGeom>
          <a:noFill/>
          <a:ln/>
        </p:spPr>
        <p:txBody>
          <a:bodyPr wrap="none" lIns="0" tIns="0" rIns="0" bIns="0" rtlCol="0" anchor="t"/>
          <a:lstStyle/>
          <a:p>
            <a:pPr algn="l"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How to Improve Hate Speech Detection</a:t>
            </a:r>
            <a:endParaRPr lang="en-US" sz="4350" dirty="0"/>
          </a:p>
        </p:txBody>
      </p:sp>
      <p:sp>
        <p:nvSpPr>
          <p:cNvPr id="3" name="Text 1"/>
          <p:cNvSpPr/>
          <p:nvPr/>
        </p:nvSpPr>
        <p:spPr>
          <a:xfrm>
            <a:off x="779383" y="1754267"/>
            <a:ext cx="13071634" cy="712470"/>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Improvement strategies include using advanced NLP Models (GPT-4, RoBERTa), developing multilingual AI models, combining text, image &amp; audio analysis, and implementing real-time monitoring on platforms like Twitter and YouTube.</a:t>
            </a:r>
            <a:endParaRPr lang="en-US" sz="1750" dirty="0"/>
          </a:p>
        </p:txBody>
      </p:sp>
      <p:sp>
        <p:nvSpPr>
          <p:cNvPr id="4" name="Shape 2"/>
          <p:cNvSpPr/>
          <p:nvPr/>
        </p:nvSpPr>
        <p:spPr>
          <a:xfrm>
            <a:off x="7299960" y="2717244"/>
            <a:ext cx="30480" cy="4899184"/>
          </a:xfrm>
          <a:prstGeom prst="roundRect">
            <a:avLst>
              <a:gd name="adj" fmla="val 306876"/>
            </a:avLst>
          </a:prstGeom>
          <a:solidFill>
            <a:srgbClr val="4A2C85"/>
          </a:solidFill>
          <a:ln/>
        </p:spPr>
      </p:sp>
      <p:sp>
        <p:nvSpPr>
          <p:cNvPr id="5" name="Shape 3"/>
          <p:cNvSpPr/>
          <p:nvPr/>
        </p:nvSpPr>
        <p:spPr>
          <a:xfrm>
            <a:off x="6427113" y="3203019"/>
            <a:ext cx="668060" cy="30480"/>
          </a:xfrm>
          <a:prstGeom prst="roundRect">
            <a:avLst>
              <a:gd name="adj" fmla="val 306876"/>
            </a:avLst>
          </a:prstGeom>
          <a:solidFill>
            <a:srgbClr val="4A2C85"/>
          </a:solidFill>
          <a:ln/>
        </p:spPr>
      </p:sp>
      <p:sp>
        <p:nvSpPr>
          <p:cNvPr id="6" name="Shape 4"/>
          <p:cNvSpPr/>
          <p:nvPr/>
        </p:nvSpPr>
        <p:spPr>
          <a:xfrm>
            <a:off x="7064693" y="2967752"/>
            <a:ext cx="501015" cy="501015"/>
          </a:xfrm>
          <a:prstGeom prst="roundRect">
            <a:avLst>
              <a:gd name="adj" fmla="val 18669"/>
            </a:avLst>
          </a:prstGeom>
          <a:solidFill>
            <a:srgbClr val="31136C"/>
          </a:solidFill>
          <a:ln w="7620">
            <a:solidFill>
              <a:srgbClr val="4A2C85"/>
            </a:solidFill>
            <a:prstDash val="solid"/>
          </a:ln>
        </p:spPr>
      </p:sp>
      <p:pic>
        <p:nvPicPr>
          <p:cNvPr id="7" name="Image 0" descr="preencoded.png">    </p:cNvPr>
          <p:cNvPicPr>
            <a:picLocks noChangeAspect="1"/>
          </p:cNvPicPr>
          <p:nvPr/>
        </p:nvPicPr>
        <p:blipFill>
          <a:blip r:embed="rId1"/>
          <a:stretch>
            <a:fillRect/>
          </a:stretch>
        </p:blipFill>
        <p:spPr>
          <a:xfrm>
            <a:off x="7148215" y="3009483"/>
            <a:ext cx="333970" cy="417552"/>
          </a:xfrm>
          <a:prstGeom prst="rect">
            <a:avLst/>
          </a:prstGeom>
        </p:spPr>
      </p:pic>
      <p:sp>
        <p:nvSpPr>
          <p:cNvPr id="8" name="Text 5"/>
          <p:cNvSpPr/>
          <p:nvPr/>
        </p:nvSpPr>
        <p:spPr>
          <a:xfrm>
            <a:off x="779383" y="2939891"/>
            <a:ext cx="5422344" cy="356235"/>
          </a:xfrm>
          <a:prstGeom prst="rect">
            <a:avLst/>
          </a:prstGeom>
          <a:noFill/>
          <a:ln/>
        </p:spPr>
        <p:txBody>
          <a:bodyPr wrap="none" lIns="0" tIns="0" rIns="0" bIns="0" rtlCol="0" anchor="t"/>
          <a:lstStyle/>
          <a:p>
            <a:pPr algn="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Use Advanced NLP Models</a:t>
            </a:r>
            <a:endParaRPr lang="en-US" sz="1750" dirty="0"/>
          </a:p>
        </p:txBody>
      </p:sp>
      <p:sp>
        <p:nvSpPr>
          <p:cNvPr id="9" name="Shape 6"/>
          <p:cNvSpPr/>
          <p:nvPr/>
        </p:nvSpPr>
        <p:spPr>
          <a:xfrm>
            <a:off x="7535228" y="4316373"/>
            <a:ext cx="668060" cy="30480"/>
          </a:xfrm>
          <a:prstGeom prst="roundRect">
            <a:avLst>
              <a:gd name="adj" fmla="val 306876"/>
            </a:avLst>
          </a:prstGeom>
          <a:solidFill>
            <a:srgbClr val="4A2C85"/>
          </a:solidFill>
          <a:ln/>
        </p:spPr>
      </p:sp>
      <p:sp>
        <p:nvSpPr>
          <p:cNvPr id="10" name="Shape 7"/>
          <p:cNvSpPr/>
          <p:nvPr/>
        </p:nvSpPr>
        <p:spPr>
          <a:xfrm>
            <a:off x="7064693" y="4081105"/>
            <a:ext cx="501015" cy="501015"/>
          </a:xfrm>
          <a:prstGeom prst="roundRect">
            <a:avLst>
              <a:gd name="adj" fmla="val 18669"/>
            </a:avLst>
          </a:prstGeom>
          <a:solidFill>
            <a:srgbClr val="31136C"/>
          </a:solidFill>
          <a:ln w="7620">
            <a:solidFill>
              <a:srgbClr val="4A2C85"/>
            </a:solidFill>
            <a:prstDash val="solid"/>
          </a:ln>
        </p:spPr>
      </p:sp>
      <p:pic>
        <p:nvPicPr>
          <p:cNvPr id="11" name="Image 1" descr="preencoded.png">    </p:cNvPr>
          <p:cNvPicPr>
            <a:picLocks noChangeAspect="1"/>
          </p:cNvPicPr>
          <p:nvPr/>
        </p:nvPicPr>
        <p:blipFill>
          <a:blip r:embed="rId2"/>
          <a:stretch>
            <a:fillRect/>
          </a:stretch>
        </p:blipFill>
        <p:spPr>
          <a:xfrm>
            <a:off x="7148215" y="4122837"/>
            <a:ext cx="333970" cy="417552"/>
          </a:xfrm>
          <a:prstGeom prst="rect">
            <a:avLst/>
          </a:prstGeom>
        </p:spPr>
      </p:pic>
      <p:sp>
        <p:nvSpPr>
          <p:cNvPr id="12" name="Text 8"/>
          <p:cNvSpPr/>
          <p:nvPr/>
        </p:nvSpPr>
        <p:spPr>
          <a:xfrm>
            <a:off x="8428673" y="4053245"/>
            <a:ext cx="5422344" cy="356235"/>
          </a:xfrm>
          <a:prstGeom prst="rect">
            <a:avLst/>
          </a:prstGeom>
          <a:noFill/>
          <a:ln/>
        </p:spPr>
        <p:txBody>
          <a:bodyPr wrap="non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Develop Multilingual AI</a:t>
            </a:r>
            <a:endParaRPr lang="en-US" sz="1750" dirty="0"/>
          </a:p>
        </p:txBody>
      </p:sp>
      <p:sp>
        <p:nvSpPr>
          <p:cNvPr id="13" name="Shape 9"/>
          <p:cNvSpPr/>
          <p:nvPr/>
        </p:nvSpPr>
        <p:spPr>
          <a:xfrm>
            <a:off x="6427113" y="5318403"/>
            <a:ext cx="668060" cy="30480"/>
          </a:xfrm>
          <a:prstGeom prst="roundRect">
            <a:avLst>
              <a:gd name="adj" fmla="val 306876"/>
            </a:avLst>
          </a:prstGeom>
          <a:solidFill>
            <a:srgbClr val="4A2C85"/>
          </a:solidFill>
          <a:ln/>
        </p:spPr>
      </p:sp>
      <p:sp>
        <p:nvSpPr>
          <p:cNvPr id="14" name="Shape 10"/>
          <p:cNvSpPr/>
          <p:nvPr/>
        </p:nvSpPr>
        <p:spPr>
          <a:xfrm>
            <a:off x="7064693" y="5083135"/>
            <a:ext cx="501015" cy="501015"/>
          </a:xfrm>
          <a:prstGeom prst="roundRect">
            <a:avLst>
              <a:gd name="adj" fmla="val 18669"/>
            </a:avLst>
          </a:prstGeom>
          <a:solidFill>
            <a:srgbClr val="31136C"/>
          </a:solidFill>
          <a:ln w="7620">
            <a:solidFill>
              <a:srgbClr val="4A2C85"/>
            </a:solidFill>
            <a:prstDash val="solid"/>
          </a:ln>
        </p:spPr>
      </p:sp>
      <p:pic>
        <p:nvPicPr>
          <p:cNvPr id="15" name="Image 2" descr="preencoded.png">    </p:cNvPr>
          <p:cNvPicPr>
            <a:picLocks noChangeAspect="1"/>
          </p:cNvPicPr>
          <p:nvPr/>
        </p:nvPicPr>
        <p:blipFill>
          <a:blip r:embed="rId3"/>
          <a:stretch>
            <a:fillRect/>
          </a:stretch>
        </p:blipFill>
        <p:spPr>
          <a:xfrm>
            <a:off x="7148215" y="5124867"/>
            <a:ext cx="333970" cy="417552"/>
          </a:xfrm>
          <a:prstGeom prst="rect">
            <a:avLst/>
          </a:prstGeom>
        </p:spPr>
      </p:pic>
      <p:sp>
        <p:nvSpPr>
          <p:cNvPr id="16" name="Text 11"/>
          <p:cNvSpPr/>
          <p:nvPr/>
        </p:nvSpPr>
        <p:spPr>
          <a:xfrm>
            <a:off x="779383" y="5055275"/>
            <a:ext cx="5422344" cy="356235"/>
          </a:xfrm>
          <a:prstGeom prst="rect">
            <a:avLst/>
          </a:prstGeom>
          <a:noFill/>
          <a:ln/>
        </p:spPr>
        <p:txBody>
          <a:bodyPr wrap="none" lIns="0" tIns="0" rIns="0" bIns="0" rtlCol="0" anchor="t"/>
          <a:lstStyle/>
          <a:p>
            <a:pPr algn="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Combine Text, Image &amp; Audio Analysis</a:t>
            </a:r>
            <a:endParaRPr lang="en-US" sz="1750" dirty="0"/>
          </a:p>
        </p:txBody>
      </p:sp>
      <p:sp>
        <p:nvSpPr>
          <p:cNvPr id="17" name="Shape 12"/>
          <p:cNvSpPr/>
          <p:nvPr/>
        </p:nvSpPr>
        <p:spPr>
          <a:xfrm>
            <a:off x="7535228" y="6320552"/>
            <a:ext cx="668060" cy="30480"/>
          </a:xfrm>
          <a:prstGeom prst="roundRect">
            <a:avLst>
              <a:gd name="adj" fmla="val 306876"/>
            </a:avLst>
          </a:prstGeom>
          <a:solidFill>
            <a:srgbClr val="4A2C85"/>
          </a:solidFill>
          <a:ln/>
        </p:spPr>
      </p:sp>
      <p:sp>
        <p:nvSpPr>
          <p:cNvPr id="18" name="Shape 13"/>
          <p:cNvSpPr/>
          <p:nvPr/>
        </p:nvSpPr>
        <p:spPr>
          <a:xfrm>
            <a:off x="7064693" y="6085284"/>
            <a:ext cx="501015" cy="501015"/>
          </a:xfrm>
          <a:prstGeom prst="roundRect">
            <a:avLst>
              <a:gd name="adj" fmla="val 18669"/>
            </a:avLst>
          </a:prstGeom>
          <a:solidFill>
            <a:srgbClr val="31136C"/>
          </a:solidFill>
          <a:ln w="7620">
            <a:solidFill>
              <a:srgbClr val="4A2C85"/>
            </a:solidFill>
            <a:prstDash val="solid"/>
          </a:ln>
        </p:spPr>
      </p:sp>
      <p:pic>
        <p:nvPicPr>
          <p:cNvPr id="19" name="Image 3" descr="preencoded.png">    </p:cNvPr>
          <p:cNvPicPr>
            <a:picLocks noChangeAspect="1"/>
          </p:cNvPicPr>
          <p:nvPr/>
        </p:nvPicPr>
        <p:blipFill>
          <a:blip r:embed="rId4"/>
          <a:stretch>
            <a:fillRect/>
          </a:stretch>
        </p:blipFill>
        <p:spPr>
          <a:xfrm>
            <a:off x="7148215" y="6127016"/>
            <a:ext cx="333970" cy="417552"/>
          </a:xfrm>
          <a:prstGeom prst="rect">
            <a:avLst/>
          </a:prstGeom>
        </p:spPr>
      </p:pic>
      <p:sp>
        <p:nvSpPr>
          <p:cNvPr id="20" name="Text 14"/>
          <p:cNvSpPr/>
          <p:nvPr/>
        </p:nvSpPr>
        <p:spPr>
          <a:xfrm>
            <a:off x="8428673" y="6057424"/>
            <a:ext cx="5422344" cy="356235"/>
          </a:xfrm>
          <a:prstGeom prst="rect">
            <a:avLst/>
          </a:prstGeom>
          <a:noFill/>
          <a:ln/>
        </p:spPr>
        <p:txBody>
          <a:bodyPr wrap="non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Real-Time Monitoring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5333" y="593527"/>
            <a:ext cx="7682746" cy="674489"/>
          </a:xfrm>
          <a:prstGeom prst="rect">
            <a:avLst/>
          </a:prstGeom>
          <a:noFill/>
          <a:ln/>
        </p:spPr>
        <p:txBody>
          <a:bodyPr wrap="none" lIns="0" tIns="0" rIns="0" bIns="0" rtlCol="0" anchor="t"/>
          <a:lstStyle/>
          <a:p>
            <a:pPr algn="l" indent="0" marL="0">
              <a:lnSpc>
                <a:spcPts val="5300"/>
              </a:lnSpc>
              <a:buNone/>
            </a:pPr>
            <a:r>
              <a:rPr lang="en-US" sz="4200" dirty="0">
                <a:solidFill>
                  <a:srgbClr val="F2F0F4"/>
                </a:solidFill>
                <a:latin typeface="Montserrat" pitchFamily="34" charset="0"/>
                <a:ea typeface="Montserrat" pitchFamily="34" charset="-122"/>
                <a:cs typeface="Montserrat" pitchFamily="34" charset="-120"/>
              </a:rPr>
              <a:t>Conclusion &amp; Final Thoughts</a:t>
            </a:r>
            <a:endParaRPr lang="en-US" sz="4200" dirty="0"/>
          </a:p>
        </p:txBody>
      </p:sp>
      <p:sp>
        <p:nvSpPr>
          <p:cNvPr id="3" name="Text 1"/>
          <p:cNvSpPr/>
          <p:nvPr/>
        </p:nvSpPr>
        <p:spPr>
          <a:xfrm>
            <a:off x="755333" y="1699617"/>
            <a:ext cx="13119735" cy="1035844"/>
          </a:xfrm>
          <a:prstGeom prst="rect">
            <a:avLst/>
          </a:prstGeom>
          <a:noFill/>
          <a:ln/>
        </p:spPr>
        <p:txBody>
          <a:bodyPr wrap="square" lIns="0" tIns="0" rIns="0" bIns="0" rtlCol="0" anchor="t"/>
          <a:lstStyle/>
          <a:p>
            <a:pPr algn="l" indent="0" marL="0">
              <a:lnSpc>
                <a:spcPts val="2700"/>
              </a:lnSpc>
              <a:buNone/>
            </a:pPr>
            <a:r>
              <a:rPr lang="en-US" sz="1650" dirty="0">
                <a:solidFill>
                  <a:srgbClr val="DCD7E5"/>
                </a:solidFill>
                <a:latin typeface="Heebo Light" pitchFamily="34" charset="0"/>
                <a:ea typeface="Heebo Light" pitchFamily="34" charset="-122"/>
                <a:cs typeface="Heebo Light" pitchFamily="34" charset="-120"/>
              </a:rPr>
              <a:t>AI &amp; ML provide an efficient way to detect hate speech automatically. Deep Learning models outperform traditional ML models in accuracy. Challenges like bias and real-time detection remain, but improvements can be made. AI-powered moderation can help create a safer digital space.</a:t>
            </a:r>
            <a:endParaRPr lang="en-US" sz="1650" dirty="0"/>
          </a:p>
        </p:txBody>
      </p:sp>
      <p:pic>
        <p:nvPicPr>
          <p:cNvPr id="4" name="Image 0" descr="preencoded.png">    </p:cNvPr>
          <p:cNvPicPr>
            <a:picLocks noChangeAspect="1"/>
          </p:cNvPicPr>
          <p:nvPr/>
        </p:nvPicPr>
        <p:blipFill>
          <a:blip r:embed="rId1"/>
          <a:stretch>
            <a:fillRect/>
          </a:stretch>
        </p:blipFill>
        <p:spPr>
          <a:xfrm>
            <a:off x="3379232" y="3904536"/>
            <a:ext cx="7871817" cy="7871817"/>
          </a:xfrm>
          <a:prstGeom prst="rect">
            <a:avLst/>
          </a:prstGeom>
        </p:spPr>
      </p:pic>
      <p:sp>
        <p:nvSpPr>
          <p:cNvPr id="5" name="Text 2"/>
          <p:cNvSpPr/>
          <p:nvPr/>
        </p:nvSpPr>
        <p:spPr>
          <a:xfrm>
            <a:off x="4405729" y="6483132"/>
            <a:ext cx="364212" cy="455176"/>
          </a:xfrm>
          <a:prstGeom prst="rect">
            <a:avLst/>
          </a:prstGeom>
          <a:noFill/>
          <a:ln/>
        </p:spPr>
        <p:txBody>
          <a:bodyPr wrap="none" lIns="0" tIns="0" rIns="0" bIns="0" rtlCol="0" anchor="t"/>
          <a:lstStyle/>
          <a:p>
            <a:pPr algn="l" indent="0" marL="0">
              <a:lnSpc>
                <a:spcPts val="4550"/>
              </a:lnSpc>
              <a:buNone/>
            </a:pPr>
            <a:r>
              <a:rPr lang="en-US" sz="2850" dirty="0">
                <a:solidFill>
                  <a:srgbClr val="DCD7E5"/>
                </a:solidFill>
                <a:latin typeface="Montserrat" pitchFamily="34" charset="0"/>
                <a:ea typeface="Montserrat" pitchFamily="34" charset="-122"/>
                <a:cs typeface="Montserrat" pitchFamily="34" charset="-120"/>
              </a:rPr>
              <a:t>1</a:t>
            </a:r>
            <a:endParaRPr lang="en-US" sz="2850" dirty="0"/>
          </a:p>
        </p:txBody>
      </p:sp>
      <p:pic>
        <p:nvPicPr>
          <p:cNvPr id="6" name="Image 1" descr="preencoded.png">    </p:cNvPr>
          <p:cNvPicPr>
            <a:picLocks noChangeAspect="1"/>
          </p:cNvPicPr>
          <p:nvPr/>
        </p:nvPicPr>
        <p:blipFill>
          <a:blip r:embed="rId2"/>
          <a:stretch>
            <a:fillRect/>
          </a:stretch>
        </p:blipFill>
        <p:spPr>
          <a:xfrm>
            <a:off x="3379232" y="3904536"/>
            <a:ext cx="7871817" cy="7871817"/>
          </a:xfrm>
          <a:prstGeom prst="rect">
            <a:avLst/>
          </a:prstGeom>
        </p:spPr>
      </p:pic>
      <p:sp>
        <p:nvSpPr>
          <p:cNvPr id="7" name="Text 3"/>
          <p:cNvSpPr/>
          <p:nvPr/>
        </p:nvSpPr>
        <p:spPr>
          <a:xfrm>
            <a:off x="6003310" y="4885551"/>
            <a:ext cx="364212" cy="455176"/>
          </a:xfrm>
          <a:prstGeom prst="rect">
            <a:avLst/>
          </a:prstGeom>
          <a:noFill/>
          <a:ln/>
        </p:spPr>
        <p:txBody>
          <a:bodyPr wrap="none" lIns="0" tIns="0" rIns="0" bIns="0" rtlCol="0" anchor="t"/>
          <a:lstStyle/>
          <a:p>
            <a:pPr algn="l" indent="0" marL="0">
              <a:lnSpc>
                <a:spcPts val="4550"/>
              </a:lnSpc>
              <a:buNone/>
            </a:pPr>
            <a:r>
              <a:rPr lang="en-US" sz="2850" dirty="0">
                <a:solidFill>
                  <a:srgbClr val="DCD7E5"/>
                </a:solidFill>
                <a:latin typeface="Montserrat" pitchFamily="34" charset="0"/>
                <a:ea typeface="Montserrat" pitchFamily="34" charset="-122"/>
                <a:cs typeface="Montserrat" pitchFamily="34" charset="-120"/>
              </a:rPr>
              <a:t>2</a:t>
            </a:r>
            <a:endParaRPr lang="en-US" sz="2850" dirty="0"/>
          </a:p>
        </p:txBody>
      </p:sp>
      <p:pic>
        <p:nvPicPr>
          <p:cNvPr id="8" name="Image 2" descr="preencoded.png">    </p:cNvPr>
          <p:cNvPicPr>
            <a:picLocks noChangeAspect="1"/>
          </p:cNvPicPr>
          <p:nvPr/>
        </p:nvPicPr>
        <p:blipFill>
          <a:blip r:embed="rId3"/>
          <a:stretch>
            <a:fillRect/>
          </a:stretch>
        </p:blipFill>
        <p:spPr>
          <a:xfrm>
            <a:off x="3379232" y="3904536"/>
            <a:ext cx="7871817" cy="7871817"/>
          </a:xfrm>
          <a:prstGeom prst="rect">
            <a:avLst/>
          </a:prstGeom>
        </p:spPr>
      </p:pic>
      <p:sp>
        <p:nvSpPr>
          <p:cNvPr id="9" name="Text 4"/>
          <p:cNvSpPr/>
          <p:nvPr/>
        </p:nvSpPr>
        <p:spPr>
          <a:xfrm>
            <a:off x="8262521" y="4885551"/>
            <a:ext cx="364212" cy="455176"/>
          </a:xfrm>
          <a:prstGeom prst="rect">
            <a:avLst/>
          </a:prstGeom>
          <a:noFill/>
          <a:ln/>
        </p:spPr>
        <p:txBody>
          <a:bodyPr wrap="none" lIns="0" tIns="0" rIns="0" bIns="0" rtlCol="0" anchor="t"/>
          <a:lstStyle/>
          <a:p>
            <a:pPr algn="l" indent="0" marL="0">
              <a:lnSpc>
                <a:spcPts val="4550"/>
              </a:lnSpc>
              <a:buNone/>
            </a:pPr>
            <a:r>
              <a:rPr lang="en-US" sz="2850" dirty="0">
                <a:solidFill>
                  <a:srgbClr val="DCD7E5"/>
                </a:solidFill>
                <a:latin typeface="Montserrat" pitchFamily="34" charset="0"/>
                <a:ea typeface="Montserrat" pitchFamily="34" charset="-122"/>
                <a:cs typeface="Montserrat" pitchFamily="34" charset="-120"/>
              </a:rPr>
              <a:t>3</a:t>
            </a:r>
            <a:endParaRPr lang="en-US" sz="2850" dirty="0"/>
          </a:p>
        </p:txBody>
      </p:sp>
      <p:pic>
        <p:nvPicPr>
          <p:cNvPr id="10" name="Image 3" descr="preencoded.png">    </p:cNvPr>
          <p:cNvPicPr>
            <a:picLocks noChangeAspect="1"/>
          </p:cNvPicPr>
          <p:nvPr/>
        </p:nvPicPr>
        <p:blipFill>
          <a:blip r:embed="rId4"/>
          <a:stretch>
            <a:fillRect/>
          </a:stretch>
        </p:blipFill>
        <p:spPr>
          <a:xfrm>
            <a:off x="3379232" y="3904536"/>
            <a:ext cx="7871817" cy="7871817"/>
          </a:xfrm>
          <a:prstGeom prst="rect">
            <a:avLst/>
          </a:prstGeom>
        </p:spPr>
      </p:pic>
      <p:sp>
        <p:nvSpPr>
          <p:cNvPr id="11" name="Text 5"/>
          <p:cNvSpPr/>
          <p:nvPr/>
        </p:nvSpPr>
        <p:spPr>
          <a:xfrm>
            <a:off x="9860101" y="6483132"/>
            <a:ext cx="364212" cy="455176"/>
          </a:xfrm>
          <a:prstGeom prst="rect">
            <a:avLst/>
          </a:prstGeom>
          <a:noFill/>
          <a:ln/>
        </p:spPr>
        <p:txBody>
          <a:bodyPr wrap="none" lIns="0" tIns="0" rIns="0" bIns="0" rtlCol="0" anchor="t"/>
          <a:lstStyle/>
          <a:p>
            <a:pPr algn="l" indent="0" marL="0">
              <a:lnSpc>
                <a:spcPts val="4550"/>
              </a:lnSpc>
              <a:buNone/>
            </a:pPr>
            <a:r>
              <a:rPr lang="en-US" sz="2850" dirty="0">
                <a:solidFill>
                  <a:srgbClr val="DCD7E5"/>
                </a:solidFill>
                <a:latin typeface="Montserrat" pitchFamily="34" charset="0"/>
                <a:ea typeface="Montserrat" pitchFamily="34" charset="-122"/>
                <a:cs typeface="Montserrat" pitchFamily="34" charset="-120"/>
              </a:rPr>
              <a:t>4</a:t>
            </a:r>
            <a:endParaRPr lang="en-US" sz="2850" dirty="0"/>
          </a:p>
        </p:txBody>
      </p:sp>
      <p:sp>
        <p:nvSpPr>
          <p:cNvPr id="12" name="Text 6"/>
          <p:cNvSpPr/>
          <p:nvPr/>
        </p:nvSpPr>
        <p:spPr>
          <a:xfrm>
            <a:off x="1012031" y="4593431"/>
            <a:ext cx="2523649" cy="337185"/>
          </a:xfrm>
          <a:prstGeom prst="rect">
            <a:avLst/>
          </a:prstGeom>
          <a:noFill/>
          <a:ln/>
        </p:spPr>
        <p:txBody>
          <a:bodyPr wrap="none" lIns="0" tIns="0" rIns="0" bIns="0" rtlCol="0" anchor="t"/>
          <a:lstStyle/>
          <a:p>
            <a:pPr algn="ct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Efficient Detection</a:t>
            </a:r>
            <a:endParaRPr lang="en-US" sz="2100" dirty="0"/>
          </a:p>
        </p:txBody>
      </p:sp>
      <p:sp>
        <p:nvSpPr>
          <p:cNvPr id="13" name="Text 7"/>
          <p:cNvSpPr/>
          <p:nvPr/>
        </p:nvSpPr>
        <p:spPr>
          <a:xfrm>
            <a:off x="4411266" y="3315414"/>
            <a:ext cx="2446853" cy="337185"/>
          </a:xfrm>
          <a:prstGeom prst="rect">
            <a:avLst/>
          </a:prstGeom>
          <a:noFill/>
          <a:ln/>
        </p:spPr>
        <p:txBody>
          <a:bodyPr wrap="none" lIns="0" tIns="0" rIns="0" bIns="0" rtlCol="0" anchor="t"/>
          <a:lstStyle/>
          <a:p>
            <a:pPr algn="ct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Superior Accuracy</a:t>
            </a:r>
            <a:endParaRPr lang="en-US" sz="2100" dirty="0"/>
          </a:p>
        </p:txBody>
      </p:sp>
      <p:sp>
        <p:nvSpPr>
          <p:cNvPr id="14" name="Text 8"/>
          <p:cNvSpPr/>
          <p:nvPr/>
        </p:nvSpPr>
        <p:spPr>
          <a:xfrm>
            <a:off x="7477006" y="2978229"/>
            <a:ext cx="3037165" cy="674370"/>
          </a:xfrm>
          <a:prstGeom prst="rect">
            <a:avLst/>
          </a:prstGeom>
          <a:noFill/>
          <a:ln/>
        </p:spPr>
        <p:txBody>
          <a:bodyPr wrap="square" lIns="0" tIns="0" rIns="0" bIns="0" rtlCol="0" anchor="t"/>
          <a:lstStyle/>
          <a:p>
            <a:pPr algn="ct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Remaining Challenges</a:t>
            </a:r>
            <a:endParaRPr lang="en-US" sz="2100" dirty="0"/>
          </a:p>
        </p:txBody>
      </p:sp>
      <p:sp>
        <p:nvSpPr>
          <p:cNvPr id="15" name="Text 9"/>
          <p:cNvSpPr/>
          <p:nvPr/>
        </p:nvSpPr>
        <p:spPr>
          <a:xfrm>
            <a:off x="11090672" y="4593431"/>
            <a:ext cx="2531507" cy="337185"/>
          </a:xfrm>
          <a:prstGeom prst="rect">
            <a:avLst/>
          </a:prstGeom>
          <a:noFill/>
          <a:ln/>
        </p:spPr>
        <p:txBody>
          <a:bodyPr wrap="none" lIns="0" tIns="0" rIns="0" bIns="0" rtlCol="0" anchor="t"/>
          <a:lstStyle/>
          <a:p>
            <a:pPr algn="ct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Safer Digital Space</a:t>
            </a:r>
            <a:endParaRPr lang="en-US" sz="2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2025-03-28T04:33:11Z</dcterms:created>
  <dcterms:modified xsi:type="dcterms:W3CDTF">2025-03-28T04:33:11Z</dcterms:modified>
</cp:coreProperties>
</file>